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4"/>
  </p:notesMasterIdLst>
  <p:handoutMasterIdLst>
    <p:handoutMasterId r:id="rId25"/>
  </p:handoutMasterIdLst>
  <p:sldIdLst>
    <p:sldId id="394" r:id="rId3"/>
    <p:sldId id="423" r:id="rId4"/>
    <p:sldId id="424" r:id="rId5"/>
    <p:sldId id="425" r:id="rId6"/>
    <p:sldId id="426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35" r:id="rId16"/>
    <p:sldId id="436" r:id="rId17"/>
    <p:sldId id="438" r:id="rId18"/>
    <p:sldId id="439" r:id="rId19"/>
    <p:sldId id="440" r:id="rId20"/>
    <p:sldId id="422" r:id="rId21"/>
    <p:sldId id="352" r:id="rId22"/>
    <p:sldId id="393" r:id="rId2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0AB"/>
    <a:srgbClr val="F9E6AB"/>
    <a:srgbClr val="F9FAAB"/>
    <a:srgbClr val="767691"/>
    <a:srgbClr val="7676AA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660" autoAdjust="0"/>
  </p:normalViewPr>
  <p:slideViewPr>
    <p:cSldViewPr>
      <p:cViewPr varScale="1">
        <p:scale>
          <a:sx n="72" d="100"/>
          <a:sy n="72" d="100"/>
        </p:scale>
        <p:origin x="360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23-05-2014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23-05-2014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67477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80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23-05-2014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23-05-2014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foru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oftuni.bg/courses/teamwork-and-personal-skill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://www.scribd.com/doc/40518930/The-Buzan-Study-Skills-Handboo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hyperlink" Target="http://bit.ly/VYggN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teamwork-and-personal-skill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hyperlink" Target="http://telerikacademy.com/Courses/Courses/Details/2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decademy.com/" TargetMode="External"/><Relationship Id="rId13" Type="http://schemas.openxmlformats.org/officeDocument/2006/relationships/image" Target="../media/image16.png"/><Relationship Id="rId3" Type="http://schemas.openxmlformats.org/officeDocument/2006/relationships/hyperlink" Target="https://www.khanacademy.org/" TargetMode="External"/><Relationship Id="rId7" Type="http://schemas.openxmlformats.org/officeDocument/2006/relationships/hyperlink" Target="http://ucha.se/" TargetMode="External"/><Relationship Id="rId12" Type="http://schemas.openxmlformats.org/officeDocument/2006/relationships/hyperlink" Target="http://softuni.bg/" TargetMode="External"/><Relationship Id="rId2" Type="http://schemas.openxmlformats.org/officeDocument/2006/relationships/hyperlink" Target="http://www.class-central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x.org/" TargetMode="External"/><Relationship Id="rId11" Type="http://schemas.openxmlformats.org/officeDocument/2006/relationships/hyperlink" Target="http://academy.telerik.com/" TargetMode="External"/><Relationship Id="rId5" Type="http://schemas.openxmlformats.org/officeDocument/2006/relationships/hyperlink" Target="http://www.udacity.com/" TargetMode="External"/><Relationship Id="rId10" Type="http://schemas.openxmlformats.org/officeDocument/2006/relationships/hyperlink" Target="http://www.codeschool.com/" TargetMode="External"/><Relationship Id="rId4" Type="http://schemas.openxmlformats.org/officeDocument/2006/relationships/hyperlink" Target="https://www.coursera.org/" TargetMode="External"/><Relationship Id="rId9" Type="http://schemas.openxmlformats.org/officeDocument/2006/relationships/hyperlink" Target="http://code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itizen_science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://en.wikipedia.org/wiki/Open_educ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pengovpartnership.org/" TargetMode="External"/><Relationship Id="rId5" Type="http://schemas.openxmlformats.org/officeDocument/2006/relationships/hyperlink" Target="http://okcon.org/" TargetMode="External"/><Relationship Id="rId4" Type="http://schemas.openxmlformats.org/officeDocument/2006/relationships/hyperlink" Target="http://okfn.or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1219200"/>
            <a:ext cx="7986499" cy="9139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Team Work and Personal Skills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2233383"/>
            <a:ext cx="7986499" cy="762835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http://adroitinfocom.com/adroit/images/stories/tro-choi-team-work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3429000"/>
            <a:ext cx="2971800" cy="258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s://lh6.googleusercontent.com/-BqDZOM1nfss/UubzxsETPmI/AAAAAAAAC7U/MZqIpcwC08I/w885-h587-no/DSC02754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80212" y="3429000"/>
            <a:ext cx="4704196" cy="258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Course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Intro</a:t>
            </a: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Start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Your Own Blog</a:t>
            </a: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Internet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Communication Skills</a:t>
            </a: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Source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Control Systems: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Git,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SVN, TFS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Project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Tracking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Tools: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Trello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 Asana,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BaseCamp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…</a:t>
            </a: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Mapping</a:t>
            </a: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Speed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Reading and Efficient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Study Techniques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Program</a:t>
            </a:r>
            <a:endParaRPr lang="en-US" dirty="0"/>
          </a:p>
        </p:txBody>
      </p:sp>
      <p:pic>
        <p:nvPicPr>
          <p:cNvPr id="4098" name="Picture 2" descr="http://www.veryicon.com/icon/png/System/Rhor%20v2%20Part%203/Program%20Gro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3733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375023"/>
            <a:ext cx="3352800" cy="1885147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23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93812" y="4208600"/>
            <a:ext cx="9601200" cy="820600"/>
          </a:xfrm>
        </p:spPr>
        <p:txBody>
          <a:bodyPr/>
          <a:lstStyle/>
          <a:p>
            <a:r>
              <a:rPr lang="en-US" dirty="0" smtClean="0"/>
              <a:t>Team Work Projects @ SoftUni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132012" y="5105400"/>
            <a:ext cx="7924800" cy="1365365"/>
          </a:xfrm>
        </p:spPr>
        <p:txBody>
          <a:bodyPr/>
          <a:lstStyle/>
          <a:p>
            <a:r>
              <a:rPr lang="en-US" dirty="0" smtClean="0"/>
              <a:t>Application Process, Team Work Process, Examples</a:t>
            </a:r>
            <a:endParaRPr lang="en-US" dirty="0"/>
          </a:p>
        </p:txBody>
      </p:sp>
      <p:pic>
        <p:nvPicPr>
          <p:cNvPr id="2050" name="Picture 2" descr="http://www.illumine.co.uk/blog/wp-content/uploads/2010/05/project-management-planning-bas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799692"/>
            <a:ext cx="5181600" cy="3086508"/>
          </a:xfrm>
          <a:prstGeom prst="roundRect">
            <a:avLst>
              <a:gd name="adj" fmla="val 3500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22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799"/>
            <a:ext cx="11804822" cy="565467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process </a:t>
            </a:r>
            <a:r>
              <a:rPr lang="en-US" dirty="0" smtClean="0"/>
              <a:t>for working on the team projects: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sign-up </a:t>
            </a:r>
            <a:r>
              <a:rPr lang="en-US" dirty="0" smtClean="0"/>
              <a:t>for a team work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The system splits the students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teams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The trainers assign a team 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project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find each other </a:t>
            </a:r>
            <a:r>
              <a:rPr lang="en-US" dirty="0" smtClean="0"/>
              <a:t>and begin work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work</a:t>
            </a:r>
            <a:r>
              <a:rPr lang="en-US" dirty="0" smtClean="0"/>
              <a:t> on their projects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Assign tasks, collaborate, communicate, </a:t>
            </a:r>
            <a:r>
              <a:rPr lang="en-US" dirty="0"/>
              <a:t>perform meetings, </a:t>
            </a:r>
            <a:r>
              <a:rPr lang="en-US" dirty="0" smtClean="0"/>
              <a:t>write code and documents, merge the results, etc.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Perform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public defense </a:t>
            </a:r>
            <a:r>
              <a:rPr lang="en-US" dirty="0" smtClean="0"/>
              <a:t>(presentation)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Asses</a:t>
            </a:r>
            <a:r>
              <a:rPr lang="en-US" dirty="0" smtClean="0"/>
              <a:t> each team member and give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feedback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Work Projects: The Process</a:t>
            </a:r>
          </a:p>
        </p:txBody>
      </p:sp>
      <p:pic>
        <p:nvPicPr>
          <p:cNvPr id="2050" name="Picture 2" descr="http://stocklogos.com/sites/default/files/pastedgraphic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16002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1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Write a Wikipedia article about programming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E.g. "sorting algorithms", "</a:t>
            </a:r>
            <a:r>
              <a:rPr lang="en-US" noProof="1" smtClean="0"/>
              <a:t>GitHub</a:t>
            </a:r>
            <a:r>
              <a:rPr lang="en-US" dirty="0" smtClean="0"/>
              <a:t>", "C#"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Write a console-based game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E.g. Snake / Tetris / Minesweeper / Falling Rocks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Create a web site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E.g. a site for fun stories / fun images</a:t>
            </a:r>
          </a:p>
          <a:p>
            <a:pPr>
              <a:lnSpc>
                <a:spcPct val="110000"/>
              </a:lnSpc>
            </a:pPr>
            <a:r>
              <a:rPr lang="en-US" dirty="0"/>
              <a:t>Create a </a:t>
            </a:r>
            <a:r>
              <a:rPr lang="en-US" dirty="0" smtClean="0"/>
              <a:t>JavaScript web-based game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E.g. Tetris / Falling Rocks / Xonix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Team Work Projects</a:t>
            </a:r>
            <a:endParaRPr lang="en-US" dirty="0"/>
          </a:p>
        </p:txBody>
      </p:sp>
      <p:pic>
        <p:nvPicPr>
          <p:cNvPr id="3074" name="Picture 2" descr="http://dev.frameconcepts.com/wp-content/uploads/2013/07/proces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87" y="3657600"/>
            <a:ext cx="2862236" cy="28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93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5912" y="1066800"/>
            <a:ext cx="4660900" cy="820600"/>
          </a:xfrm>
        </p:spPr>
        <p:txBody>
          <a:bodyPr/>
          <a:lstStyle/>
          <a:p>
            <a:r>
              <a:rPr lang="en-US" dirty="0"/>
              <a:t>Assessment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5912" y="1930366"/>
            <a:ext cx="4660900" cy="719034"/>
          </a:xfrm>
        </p:spPr>
        <p:txBody>
          <a:bodyPr/>
          <a:lstStyle/>
          <a:p>
            <a:r>
              <a:rPr lang="en-US" dirty="0" smtClean="0"/>
              <a:t>Assessment Criteria</a:t>
            </a:r>
            <a:endParaRPr lang="en-US" dirty="0"/>
          </a:p>
        </p:txBody>
      </p:sp>
      <p:pic>
        <p:nvPicPr>
          <p:cNvPr id="4098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0845" y="3106600"/>
            <a:ext cx="6304167" cy="308051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greenbugenergy.com/wp-content/uploads/icon_ass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45" y="3106600"/>
            <a:ext cx="3240067" cy="308051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diversityconnex.com/wp-content/uploads/2013/02/078508-blue-jelly-icon-business-document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048" y="435592"/>
            <a:ext cx="2355972" cy="235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4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– 40%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 – 60%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Score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40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Peer Evaluation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 (eventually)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pic>
        <p:nvPicPr>
          <p:cNvPr id="7170" name="Picture 2" descr="http://www.marshall.edu/preprof/images/MPj04395340000%5b1%5d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78056" y="1447800"/>
            <a:ext cx="2137160" cy="217505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blogs-images.forbes.com/theyec/files/2012/12/2137737248_e9f3e429d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508" y="4113909"/>
            <a:ext cx="2149904" cy="214990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49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1" y="1523999"/>
            <a:ext cx="8686801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70011" y="2402167"/>
            <a:ext cx="8686803" cy="1365365"/>
          </a:xfrm>
        </p:spPr>
        <p:txBody>
          <a:bodyPr/>
          <a:lstStyle/>
          <a:p>
            <a:pPr algn="r"/>
            <a:r>
              <a:rPr lang="en-US" dirty="0" smtClean="0"/>
              <a:t>What We Need in Addition</a:t>
            </a:r>
            <a:br>
              <a:rPr lang="en-US" dirty="0" smtClean="0"/>
            </a:br>
            <a:r>
              <a:rPr lang="en-US" dirty="0" smtClean="0"/>
              <a:t>to This Course Content?</a:t>
            </a:r>
            <a:endParaRPr lang="en-US" dirty="0"/>
          </a:p>
        </p:txBody>
      </p:sp>
      <p:pic>
        <p:nvPicPr>
          <p:cNvPr id="10242" name="Picture 2" descr="http://headrush.typepad.com/photos/uncategorized/book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2" y="3800787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 descr="http://www.bbc.co.uk/blogs/ni/book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788" y="3805289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dashboard, widge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892090"/>
            <a:ext cx="1381242" cy="138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arth, folder, internet,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737" y="281728"/>
            <a:ext cx="1775672" cy="177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2285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old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194" y="1400309"/>
            <a:ext cx="1104902" cy="110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www.manager.bg/sites/default/files/news_photos/wikipedia-logo-en-bi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479" y="4038600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document, file, find, search, tex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75">
            <a:off x="338320" y="1935259"/>
            <a:ext cx="1716331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79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Register for the "SoftUni Forum":</a:t>
            </a:r>
          </a:p>
          <a:p>
            <a:pPr lvl="1"/>
            <a:endParaRPr lang="en-US" sz="2900" dirty="0"/>
          </a:p>
          <a:p>
            <a:pPr lvl="1"/>
            <a:endParaRPr lang="en-US" sz="29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900" dirty="0"/>
              <a:t>Discuss the course exercises with your colleagues</a:t>
            </a:r>
          </a:p>
          <a:p>
            <a:pPr lvl="1"/>
            <a:r>
              <a:rPr lang="en-US" sz="2900" dirty="0"/>
              <a:t>Find solutions and assistance for the exercises</a:t>
            </a:r>
          </a:p>
          <a:p>
            <a:pPr lvl="1"/>
            <a:r>
              <a:rPr lang="en-US" sz="2900" dirty="0"/>
              <a:t>Share source work / discuss ideas</a:t>
            </a:r>
          </a:p>
          <a:p>
            <a:r>
              <a:rPr lang="en-US" dirty="0"/>
              <a:t>The </a:t>
            </a:r>
            <a:r>
              <a:rPr lang="en-US" dirty="0" smtClean="0"/>
              <a:t>course official </a:t>
            </a:r>
            <a:r>
              <a:rPr lang="en-US" dirty="0"/>
              <a:t>web site:</a:t>
            </a:r>
          </a:p>
          <a:p>
            <a:endParaRPr lang="en-US" sz="3100" dirty="0"/>
          </a:p>
          <a:p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89012" y="2004704"/>
            <a:ext cx="10210800" cy="7384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https://softuni.bg/forum</a:t>
            </a:r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89012" y="5687704"/>
            <a:ext cx="10210800" cy="7130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https://softuni.bg/courses/teamwork-and-personal-skills/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61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665411" y="1371600"/>
            <a:ext cx="8610601" cy="2237396"/>
          </a:xfrm>
        </p:spPr>
        <p:txBody>
          <a:bodyPr>
            <a:no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Buzan Study Skills Handbook: The Shortcut to Success in Your Studies with Mind Mapping, Speed Reading and Winning Memory Techniques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Tony Buzan, Pearson Education, 2007</a:t>
            </a:r>
            <a:r>
              <a:rPr lang="bg-BG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bg-BG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ISBN 978-1-4066-1207-3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en-US" dirty="0"/>
          </a:p>
        </p:txBody>
      </p:sp>
      <p:pic>
        <p:nvPicPr>
          <p:cNvPr id="1026" name="Picture 2" descr="http://htmlimg2.scribdassets.com/46ccb20sqoposqx/images/1-796501c230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6612" y="1385399"/>
            <a:ext cx="1464130" cy="217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60813" y="1371600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8" name="Picture 4" descr="http://www.adora.bg/img/OBIAVI/BIG_ob_IMG_131800533514134_kak_da_u4a.jpg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6612" y="4052398"/>
            <a:ext cx="1464130" cy="219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2665411" y="4343399"/>
            <a:ext cx="8610601" cy="1705215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 smtClean="0"/>
              <a:t>Как да уча бързо и да запомням лесно?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bg-BG" sz="2800" noProof="1" smtClean="0"/>
              <a:t>Тони Бюзан</a:t>
            </a:r>
            <a:r>
              <a:rPr lang="bg-BG" sz="2800" dirty="0" smtClean="0"/>
              <a:t>, </a:t>
            </a:r>
            <a:r>
              <a:rPr lang="bg-BG" sz="2800" noProof="1" smtClean="0"/>
              <a:t>Софтпрес</a:t>
            </a:r>
            <a:r>
              <a:rPr lang="bg-BG" sz="2800" dirty="0" smtClean="0"/>
              <a:t>, </a:t>
            </a:r>
            <a:r>
              <a:rPr lang="bg-BG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2011</a:t>
            </a:r>
            <a:br>
              <a:rPr lang="bg-BG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bg-BG" sz="2800" dirty="0" smtClean="0"/>
              <a:t>ISBN </a:t>
            </a:r>
            <a:r>
              <a:rPr lang="bg-BG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978-954-685-837-5</a:t>
            </a:r>
            <a:endParaRPr lang="bg-BG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9" name="Picture 5" descr="dot_t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1"/>
            <a:ext cx="3810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t_t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1"/>
            <a:ext cx="3810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ot_t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1"/>
            <a:ext cx="3810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61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https://softuni.bg/courses/teamwork-and-personal-skills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407000"/>
          </a:xfrm>
        </p:spPr>
        <p:txBody>
          <a:bodyPr>
            <a:normAutofit/>
          </a:bodyPr>
          <a:lstStyle/>
          <a:p>
            <a:r>
              <a:rPr lang="en-US" dirty="0"/>
              <a:t>Team Work and Personal </a:t>
            </a:r>
            <a:r>
              <a:rPr lang="en-US" dirty="0" smtClean="0"/>
              <a:t>Skills –</a:t>
            </a:r>
            <a:br>
              <a:rPr lang="en-US" dirty="0" smtClean="0"/>
            </a:br>
            <a:r>
              <a:rPr lang="en-US" dirty="0" smtClean="0"/>
              <a:t>Course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The Open Sharing and</a:t>
            </a:r>
            <a:br>
              <a:rPr lang="en-US" dirty="0" smtClean="0"/>
            </a:br>
            <a:r>
              <a:rPr lang="en-US" dirty="0" smtClean="0"/>
              <a:t>Collaboration Culture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</a:t>
            </a:r>
            <a:r>
              <a:rPr lang="en-US" dirty="0"/>
              <a:t>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Assessment</a:t>
            </a:r>
            <a:endParaRPr lang="en-US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2" y="3909686"/>
            <a:ext cx="2414916" cy="241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romoting knowledge sharing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700" y="3961333"/>
            <a:ext cx="3049423" cy="2287067"/>
          </a:xfrm>
          <a:prstGeom prst="roundRect">
            <a:avLst>
              <a:gd name="adj" fmla="val 2957"/>
            </a:avLst>
          </a:prstGeom>
          <a:noFill/>
          <a:ln>
            <a:solidFill>
              <a:schemeClr val="tx2">
                <a:lumMod val="50000"/>
                <a:alpha val="5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c3workplace.com/wp-content/uploads/2014/04/Working-togeth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6" t="-5263" r="-1786" b="-5263"/>
          <a:stretch/>
        </p:blipFill>
        <p:spPr bwMode="auto">
          <a:xfrm>
            <a:off x="5900081" y="914400"/>
            <a:ext cx="3089931" cy="2237536"/>
          </a:xfrm>
          <a:prstGeom prst="roundRect">
            <a:avLst>
              <a:gd name="adj" fmla="val 2957"/>
            </a:avLst>
          </a:prstGeom>
          <a:solidFill>
            <a:schemeClr val="tx1"/>
          </a:solidFill>
          <a:ln>
            <a:solidFill>
              <a:schemeClr val="tx2">
                <a:lumMod val="50000"/>
                <a:alpha val="5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2026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Knowledge Sharing and Team Working</a:t>
            </a:r>
            <a:r>
              <a:rPr lang="en-US" sz="2000" dirty="0" smtClean="0"/>
              <a:t>" </a:t>
            </a:r>
            <a:r>
              <a:rPr lang="en-US" sz="2000" dirty="0" smtClean="0"/>
              <a:t>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436" y="325340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332664"/>
            <a:ext cx="8938472" cy="820600"/>
          </a:xfrm>
        </p:spPr>
        <p:txBody>
          <a:bodyPr/>
          <a:lstStyle/>
          <a:p>
            <a:r>
              <a:rPr lang="en-US" dirty="0" smtClean="0"/>
              <a:t>The Culture of Knowledge Sharing and Collaboration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134632"/>
            <a:ext cx="8938472" cy="688256"/>
          </a:xfrm>
        </p:spPr>
        <p:txBody>
          <a:bodyPr/>
          <a:lstStyle/>
          <a:p>
            <a:r>
              <a:rPr lang="en-US" dirty="0" smtClean="0"/>
              <a:t>Open Education, Knowledge Sharing,</a:t>
            </a:r>
            <a:br>
              <a:rPr lang="en-US" dirty="0" smtClean="0"/>
            </a:br>
            <a:r>
              <a:rPr lang="en-US" dirty="0" smtClean="0"/>
              <a:t>Team Working, Helping Others </a:t>
            </a:r>
            <a:endParaRPr lang="en-US" dirty="0"/>
          </a:p>
        </p:txBody>
      </p:sp>
      <p:pic>
        <p:nvPicPr>
          <p:cNvPr id="2050" name="Picture 2" descr="http://www.kzoolf.org/wp-content/uploads/2010/08/PlannedGiving-ist2_609093-growth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33532" y="964056"/>
            <a:ext cx="3505200" cy="223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542174">
            <a:off x="8516896" y="1372199"/>
            <a:ext cx="2222878" cy="17546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42726">
            <a:off x="991448" y="893406"/>
            <a:ext cx="2377646" cy="23776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481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What is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open knowledge sharing</a:t>
            </a:r>
            <a:r>
              <a:rPr lang="en-US" dirty="0" smtClean="0"/>
              <a:t>"?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modern concept in </a:t>
            </a:r>
            <a:r>
              <a:rPr lang="en-US" dirty="0"/>
              <a:t>education </a:t>
            </a:r>
            <a:r>
              <a:rPr lang="en-US" dirty="0" smtClean="0"/>
              <a:t>and society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Knowledge becomes open to the world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High-quality training becomes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free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Idea broadly supported by: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World's top universities like Harvard, MIT, Berkeley, Stanford, Oxford, Cambridge, …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Online free training </a:t>
            </a:r>
            <a:r>
              <a:rPr lang="en-US" dirty="0" smtClean="0">
                <a:hlinkClick r:id="rId2"/>
              </a:rPr>
              <a:t>MOOC sites</a:t>
            </a:r>
            <a:r>
              <a:rPr lang="en-US" dirty="0" smtClean="0"/>
              <a:t>: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>
                <a:hlinkClick r:id="rId3"/>
              </a:rPr>
              <a:t>Khan Academy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Coursera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Udacity</a:t>
            </a:r>
            <a:r>
              <a:rPr lang="en-US" dirty="0"/>
              <a:t>, </a:t>
            </a:r>
            <a:r>
              <a:rPr lang="en-US" dirty="0" smtClean="0">
                <a:hlinkClick r:id="rId6"/>
              </a:rPr>
              <a:t>edX</a:t>
            </a:r>
            <a:r>
              <a:rPr lang="en-US" dirty="0" smtClean="0"/>
              <a:t>, </a:t>
            </a:r>
            <a:r>
              <a:rPr lang="en-US" dirty="0" smtClean="0">
                <a:hlinkClick r:id="rId7"/>
              </a:rPr>
              <a:t>Ucha.se</a:t>
            </a:r>
            <a:r>
              <a:rPr lang="en-US" dirty="0" smtClean="0"/>
              <a:t>, </a:t>
            </a:r>
            <a:r>
              <a:rPr lang="en-US" dirty="0" smtClean="0">
                <a:hlinkClick r:id="rId8"/>
              </a:rPr>
              <a:t>Codecademy</a:t>
            </a:r>
            <a:r>
              <a:rPr lang="en-US" dirty="0" smtClean="0"/>
              <a:t>, </a:t>
            </a:r>
            <a:r>
              <a:rPr lang="en-US" dirty="0" smtClean="0">
                <a:hlinkClick r:id="rId9"/>
              </a:rPr>
              <a:t>Code.org</a:t>
            </a:r>
            <a:r>
              <a:rPr lang="en-US" dirty="0" smtClean="0"/>
              <a:t>, </a:t>
            </a:r>
            <a:r>
              <a:rPr lang="en-US" dirty="0" smtClean="0">
                <a:hlinkClick r:id="rId10"/>
              </a:rPr>
              <a:t>Code School</a:t>
            </a:r>
            <a:r>
              <a:rPr lang="en-US" dirty="0" smtClean="0"/>
              <a:t>, </a:t>
            </a:r>
            <a:r>
              <a:rPr lang="en-US" dirty="0" smtClean="0">
                <a:hlinkClick r:id="rId11"/>
              </a:rPr>
              <a:t>Telerik Academy</a:t>
            </a:r>
            <a:r>
              <a:rPr lang="en-US" dirty="0" smtClean="0"/>
              <a:t>, </a:t>
            </a:r>
            <a:r>
              <a:rPr lang="en-US" dirty="0" smtClean="0">
                <a:hlinkClick r:id="rId12"/>
              </a:rPr>
              <a:t>SoftUni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Knowledge and Education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3"/>
          <a:srcRect l="3801" t="4271" r="3247" b="7502"/>
          <a:stretch/>
        </p:blipFill>
        <p:spPr>
          <a:xfrm>
            <a:off x="8478220" y="1530350"/>
            <a:ext cx="3048000" cy="212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7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Open Education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800" dirty="0">
                <a:hlinkClick r:id="rId2"/>
              </a:rPr>
              <a:t>http://en.wikipedia.org/wiki/Open_education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Citizen Science (Open Science)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800" dirty="0">
                <a:hlinkClick r:id="rId3"/>
              </a:rPr>
              <a:t>http://en.wikipedia.org/wiki/Citizen_science</a:t>
            </a:r>
            <a:r>
              <a:rPr lang="en-US" sz="2800" dirty="0"/>
              <a:t>  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Open Knowledge Foundation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800" dirty="0">
                <a:hlinkClick r:id="rId4"/>
              </a:rPr>
              <a:t>http://okfn.org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Open Knowledge Conference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800" dirty="0">
                <a:hlinkClick r:id="rId5"/>
              </a:rPr>
              <a:t>http://okcon.org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Open Government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800" dirty="0">
                <a:hlinkClick r:id="rId6"/>
              </a:rPr>
              <a:t>http://www.opengovpartnership.org</a:t>
            </a: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Becomes Open!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0812" y="2971800"/>
            <a:ext cx="3429000" cy="27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3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2101380"/>
            <a:ext cx="11804822" cy="462009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How it works?</a:t>
            </a:r>
          </a:p>
          <a:p>
            <a:pPr marL="862013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Initially you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help from the others</a:t>
            </a:r>
          </a:p>
          <a:p>
            <a:pPr marL="985838" lvl="2">
              <a:lnSpc>
                <a:spcPct val="100000"/>
              </a:lnSpc>
            </a:pPr>
            <a:r>
              <a:rPr lang="en-US" dirty="0" smtClean="0"/>
              <a:t>E.g. from the Software University</a:t>
            </a:r>
          </a:p>
          <a:p>
            <a:pPr marL="862013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You start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good job</a:t>
            </a:r>
            <a:r>
              <a:rPr lang="en-US" dirty="0" smtClean="0"/>
              <a:t>, have a good life standard, good incomes, etc.</a:t>
            </a:r>
          </a:p>
          <a:p>
            <a:pPr marL="862013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Give back 10% of what you have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help others</a:t>
            </a:r>
          </a:p>
          <a:p>
            <a:pPr marL="985838" lvl="2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 smtClean="0"/>
              <a:t>help by volunteer work, by charity</a:t>
            </a:r>
            <a:r>
              <a:rPr lang="en-US" dirty="0"/>
              <a:t> </a:t>
            </a:r>
            <a:r>
              <a:rPr lang="en-US" dirty="0" smtClean="0"/>
              <a:t>or by sharing your knowledge and skills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Culture of Helping Others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394212" y="1268104"/>
            <a:ext cx="6172200" cy="114300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r"/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n-US" sz="2800" b="1" i="1" dirty="0"/>
              <a:t>if one lights a fire for others, one will brighten one’s own way</a:t>
            </a:r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~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Buddha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81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8412" y="1295400"/>
            <a:ext cx="7215928" cy="1709959"/>
          </a:xfrm>
        </p:spPr>
        <p:txBody>
          <a:bodyPr/>
          <a:lstStyle/>
          <a:p>
            <a:pPr>
              <a:lnSpc>
                <a:spcPct val="100000"/>
              </a:lnSpc>
              <a:tabLst/>
            </a:pPr>
            <a:r>
              <a:rPr lang="en-US" dirty="0"/>
              <a:t>Course Objectives</a:t>
            </a:r>
            <a:br>
              <a:rPr lang="en-US" dirty="0"/>
            </a:br>
            <a:r>
              <a:rPr lang="en-US" dirty="0"/>
              <a:t>&amp; Program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08412" y="2986727"/>
            <a:ext cx="7215928" cy="688256"/>
          </a:xfrm>
        </p:spPr>
        <p:txBody>
          <a:bodyPr/>
          <a:lstStyle/>
          <a:p>
            <a:r>
              <a:rPr lang="en-US" dirty="0" smtClean="0"/>
              <a:t>What Topics Shall We Cover?</a:t>
            </a:r>
            <a:endParaRPr lang="en-US" dirty="0"/>
          </a:p>
        </p:txBody>
      </p:sp>
      <p:pic>
        <p:nvPicPr>
          <p:cNvPr id="3074" name="Picture 2" descr="http://onemillionskates.com/wordpress/wp-content/uploads/2012/10/Team-100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4076700"/>
            <a:ext cx="4191000" cy="2095500"/>
          </a:xfrm>
          <a:prstGeom prst="roundRect">
            <a:avLst>
              <a:gd name="adj" fmla="val 2814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jeffbullas.com/wp-content/uploads/2012/08/8-Steps-to-Global-Business-Success-Powered-by-Social-Medi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682" y="4076700"/>
            <a:ext cx="2965330" cy="2095500"/>
          </a:xfrm>
          <a:prstGeom prst="roundRect">
            <a:avLst>
              <a:gd name="adj" fmla="val 2814"/>
            </a:avLst>
          </a:prstGeom>
          <a:noFill/>
          <a:ln w="12700">
            <a:solidFill>
              <a:schemeClr val="accent5">
                <a:lumMod val="75000"/>
                <a:alpha val="50000"/>
              </a:schemeClr>
            </a:solidFill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anitltd.com/images/projecttrain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776" y="1633381"/>
            <a:ext cx="1963387" cy="1709363"/>
          </a:xfrm>
          <a:prstGeom prst="roundRect">
            <a:avLst>
              <a:gd name="adj" fmla="val 2814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1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Team Working and Personal Skills course goals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Develop a culture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 sharing of knowledge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Learn to enjoy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collaborating with others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Learn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work in a team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Real-world practical projects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Teams of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/>
              <a:t>-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dirty="0" smtClean="0"/>
              <a:t> people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Help SoftUni </a:t>
            </a:r>
            <a:r>
              <a:rPr lang="en-US" dirty="0" smtClean="0"/>
              <a:t>to grow and operate its free trainings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Promote </a:t>
            </a:r>
            <a:r>
              <a:rPr lang="en-US" dirty="0" smtClean="0"/>
              <a:t>the free trainings / assist in teaching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Course </a:t>
            </a:r>
            <a:r>
              <a:rPr lang="en-US" dirty="0" smtClean="0"/>
              <a:t>Objectives</a:t>
            </a:r>
            <a:endParaRPr lang="en-US" dirty="0"/>
          </a:p>
        </p:txBody>
      </p:sp>
      <p:pic>
        <p:nvPicPr>
          <p:cNvPr id="4100" name="Picture 4" descr="http://blog.commlabindia.com/wp-content/uploads/2011/02/steps-in-setting-goa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2955507"/>
            <a:ext cx="2451978" cy="1961582"/>
          </a:xfrm>
          <a:prstGeom prst="roundRect">
            <a:avLst>
              <a:gd name="adj" fmla="val 2814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7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Benefits from the course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Adopt the open knowledge culture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Build your own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blog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Your blog is more than online CV!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Build your own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public developer profile</a:t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 smtClean="0"/>
              <a:t>(at GitHub / Google Code / CodePlex)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Get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working experience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On real-world projects, in real teams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Learn how to learn</a:t>
            </a:r>
            <a:r>
              <a:rPr lang="en-US" dirty="0" smtClean="0"/>
              <a:t>: mind mapping, speed reading, etc.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Course Benefits</a:t>
            </a:r>
          </a:p>
        </p:txBody>
      </p:sp>
      <p:pic>
        <p:nvPicPr>
          <p:cNvPr id="3074" name="Picture 2" descr="http://www.bct-llc.com/img/benefi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2057400"/>
            <a:ext cx="2995446" cy="29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84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769</Words>
  <Application>Microsoft Office PowerPoint</Application>
  <PresentationFormat>Custom</PresentationFormat>
  <Paragraphs>156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Consolas</vt:lpstr>
      <vt:lpstr>Wingdings</vt:lpstr>
      <vt:lpstr>Wingdings 2</vt:lpstr>
      <vt:lpstr>SoftUni 16x9</vt:lpstr>
      <vt:lpstr>Team Work and Personal Skills</vt:lpstr>
      <vt:lpstr>Table of Contents</vt:lpstr>
      <vt:lpstr>The Culture of Knowledge Sharing and Collaboration</vt:lpstr>
      <vt:lpstr>Open Knowledge and Education</vt:lpstr>
      <vt:lpstr>The World Becomes Open!</vt:lpstr>
      <vt:lpstr>The Culture of Helping Others</vt:lpstr>
      <vt:lpstr>Course Objectives &amp; Program</vt:lpstr>
      <vt:lpstr>The Course Objectives</vt:lpstr>
      <vt:lpstr>Course Benefits</vt:lpstr>
      <vt:lpstr>Course Program</vt:lpstr>
      <vt:lpstr>Team Work Projects @ SoftUni</vt:lpstr>
      <vt:lpstr>Team Work Projects: The Process</vt:lpstr>
      <vt:lpstr>Sample Team Work Projects</vt:lpstr>
      <vt:lpstr>Assessment</vt:lpstr>
      <vt:lpstr>Assessment</vt:lpstr>
      <vt:lpstr>Resources</vt:lpstr>
      <vt:lpstr>Course Web Site &amp; Forums</vt:lpstr>
      <vt:lpstr>Books</vt:lpstr>
      <vt:lpstr>Team Work and Personal Skills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Basics Course</dc:subject>
  <dc:creator/>
  <cp:keywords>team work,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2014-05-23T13:01:35Z</dcterms:modified>
  <cp:category>team work, personal skills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